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1/24/2019</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1/24/2019</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1/24/2019</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1/24/2019</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1/24/2019</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1/24/2019</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1/24/2019</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1"/>
                </a:solidFill>
              </a:rPr>
              <a:t>Leadership in Sports </a:t>
            </a:r>
            <a:endParaRPr lang="en-US" b="1" dirty="0">
              <a:solidFill>
                <a:schemeClr val="bg1"/>
              </a:solidFill>
            </a:endParaRPr>
          </a:p>
        </p:txBody>
      </p:sp>
      <p:sp>
        <p:nvSpPr>
          <p:cNvPr id="3" name="Subtitle 2"/>
          <p:cNvSpPr>
            <a:spLocks noGrp="1"/>
          </p:cNvSpPr>
          <p:nvPr>
            <p:ph type="subTitle" idx="1"/>
          </p:nvPr>
        </p:nvSpPr>
        <p:spPr/>
        <p:txBody>
          <a:bodyPr>
            <a:normAutofit fontScale="32500" lnSpcReduction="20000"/>
          </a:bodyPr>
          <a:lstStyle/>
          <a:p>
            <a:pPr marR="45720" lvl="0">
              <a:spcBef>
                <a:spcPts val="700"/>
              </a:spcBef>
              <a:buClr>
                <a:prstClr val="black">
                  <a:lumMod val="50000"/>
                  <a:lumOff val="50000"/>
                </a:prstClr>
              </a:buClr>
              <a:buSzPct val="60000"/>
            </a:pP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Ms</a:t>
            </a:r>
            <a:r>
              <a:rPr lang="en-US" dirty="0">
                <a:solidFill>
                  <a:srgbClr val="FF0000"/>
                </a:solidFill>
                <a:latin typeface="Times New Roman" pitchFamily="18" charset="0"/>
                <a:cs typeface="Times New Roman" pitchFamily="18" charset="0"/>
              </a:rPr>
              <a:t> Maryam Zahra</a:t>
            </a:r>
            <a:br>
              <a:rPr lang="en-US" dirty="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a:p>
            <a:pPr marR="45720" lvl="0">
              <a:spcBef>
                <a:spcPts val="700"/>
              </a:spcBef>
              <a:buClr>
                <a:prstClr val="black">
                  <a:lumMod val="50000"/>
                  <a:lumOff val="50000"/>
                </a:prstClr>
              </a:buClr>
              <a:buSzPct val="60000"/>
            </a:pPr>
            <a:endParaRPr lang="en-US" dirty="0">
              <a:solidFill>
                <a:srgbClr val="FF0000"/>
              </a:solidFill>
              <a:latin typeface="Times New Roman" pitchFamily="18" charset="0"/>
              <a:cs typeface="Times New Roman" pitchFamily="18" charset="0"/>
            </a:endParaRPr>
          </a:p>
          <a:p>
            <a:pPr marR="45720" lvl="0">
              <a:spcBef>
                <a:spcPts val="700"/>
              </a:spcBef>
              <a:buClr>
                <a:prstClr val="black">
                  <a:lumMod val="50000"/>
                  <a:lumOff val="50000"/>
                </a:prstClr>
              </a:buClr>
              <a:buSzPct val="60000"/>
            </a:pPr>
            <a:r>
              <a:rPr lang="en-US" dirty="0">
                <a:solidFill>
                  <a:srgbClr val="FF0000"/>
                </a:solidFill>
                <a:latin typeface="Times New Roman" pitchFamily="18" charset="0"/>
                <a:cs typeface="Times New Roman" pitchFamily="18" charset="0"/>
              </a:rPr>
              <a:t>Department of Health &amp; Physical Education</a:t>
            </a:r>
          </a:p>
          <a:p>
            <a:pPr marR="45720" lvl="0">
              <a:spcBef>
                <a:spcPts val="700"/>
              </a:spcBef>
              <a:buClr>
                <a:prstClr val="black">
                  <a:lumMod val="50000"/>
                  <a:lumOff val="50000"/>
                </a:prstClr>
              </a:buClr>
              <a:buSzPct val="60000"/>
            </a:pPr>
            <a:endParaRPr lang="en-US" dirty="0">
              <a:solidFill>
                <a:srgbClr val="FF0000"/>
              </a:solidFill>
              <a:latin typeface="Times New Roman" pitchFamily="18" charset="0"/>
              <a:cs typeface="Times New Roman" pitchFamily="18" charset="0"/>
            </a:endParaRPr>
          </a:p>
          <a:p>
            <a:pPr marR="45720" lvl="0">
              <a:spcBef>
                <a:spcPts val="700"/>
              </a:spcBef>
              <a:buClr>
                <a:prstClr val="black">
                  <a:lumMod val="50000"/>
                  <a:lumOff val="50000"/>
                </a:prstClr>
              </a:buClr>
              <a:buSzPct val="60000"/>
            </a:pPr>
            <a:r>
              <a:rPr lang="en-US" dirty="0">
                <a:solidFill>
                  <a:srgbClr val="FF0000"/>
                </a:solidFill>
                <a:latin typeface="Times New Roman" pitchFamily="18" charset="0"/>
                <a:cs typeface="Times New Roman" pitchFamily="18" charset="0"/>
              </a:rPr>
              <a:t>LCWU Lahore.</a:t>
            </a:r>
          </a:p>
          <a:p>
            <a:pPr marR="45720" lvl="0">
              <a:spcBef>
                <a:spcPts val="700"/>
              </a:spcBef>
              <a:buClr>
                <a:prstClr val="black">
                  <a:lumMod val="50000"/>
                  <a:lumOff val="50000"/>
                </a:prstClr>
              </a:buClr>
              <a:buSzPct val="60000"/>
            </a:pPr>
            <a:endParaRPr lang="en-US" dirty="0">
              <a:solidFill>
                <a:srgbClr val="FF0000"/>
              </a:solidFill>
              <a:latin typeface="Times New Roman" pitchFamily="18" charset="0"/>
              <a:cs typeface="Times New Roman" pitchFamily="18" charset="0"/>
            </a:endParaRPr>
          </a:p>
          <a:p>
            <a:pPr marR="45720" lvl="0">
              <a:spcBef>
                <a:spcPts val="700"/>
              </a:spcBef>
              <a:buClr>
                <a:prstClr val="black">
                  <a:lumMod val="50000"/>
                  <a:lumOff val="50000"/>
                </a:prstClr>
              </a:buClr>
              <a:buSzPct val="60000"/>
            </a:pPr>
            <a:r>
              <a:rPr lang="en-US" dirty="0">
                <a:solidFill>
                  <a:srgbClr val="FF0000"/>
                </a:solidFill>
                <a:latin typeface="Times New Roman" pitchFamily="18" charset="0"/>
                <a:cs typeface="Times New Roman" pitchFamily="18" charset="0"/>
              </a:rPr>
              <a:t>Email:maryamsyed565@gmail.com</a:t>
            </a:r>
            <a:endParaRPr lang="en-US" dirty="0">
              <a:solidFill>
                <a:srgbClr val="FF0000"/>
              </a:solidFill>
            </a:endParaRPr>
          </a:p>
          <a:p>
            <a:endParaRPr lang="en-US" dirty="0"/>
          </a:p>
        </p:txBody>
      </p:sp>
    </p:spTree>
    <p:extLst>
      <p:ext uri="{BB962C8B-B14F-4D97-AF65-F5344CB8AC3E}">
        <p14:creationId xmlns:p14="http://schemas.microsoft.com/office/powerpoint/2010/main" val="4089185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Team Leadership</a:t>
            </a:r>
            <a:br>
              <a:rPr lang="en-US" b="1" u="sng" dirty="0"/>
            </a:br>
            <a:endParaRPr lang="en-US" b="1" u="sng" dirty="0"/>
          </a:p>
        </p:txBody>
      </p:sp>
      <p:sp>
        <p:nvSpPr>
          <p:cNvPr id="3" name="Content Placeholder 2"/>
          <p:cNvSpPr>
            <a:spLocks noGrp="1"/>
          </p:cNvSpPr>
          <p:nvPr>
            <p:ph idx="1"/>
          </p:nvPr>
        </p:nvSpPr>
        <p:spPr/>
        <p:txBody>
          <a:bodyPr/>
          <a:lstStyle/>
          <a:p>
            <a:pPr fontAlgn="base"/>
            <a:r>
              <a:rPr lang="en-US" dirty="0" smtClean="0"/>
              <a:t>Team </a:t>
            </a:r>
            <a:r>
              <a:rPr lang="en-US" dirty="0"/>
              <a:t>leadership involves the creation of a vivid picture of its future, where it is heading and what it will stand for. The vision inspires and provides a strong sense of purpose and direction.</a:t>
            </a:r>
          </a:p>
          <a:p>
            <a:endParaRPr lang="en-US" dirty="0"/>
          </a:p>
        </p:txBody>
      </p:sp>
    </p:spTree>
    <p:extLst>
      <p:ext uri="{BB962C8B-B14F-4D97-AF65-F5344CB8AC3E}">
        <p14:creationId xmlns:p14="http://schemas.microsoft.com/office/powerpoint/2010/main" val="1002035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Cross-Cultural Leadership</a:t>
            </a:r>
            <a:r>
              <a:rPr lang="en-US" b="1" dirty="0"/>
              <a:t/>
            </a:r>
            <a:br>
              <a:rPr lang="en-US" b="1" dirty="0"/>
            </a:br>
            <a:endParaRPr lang="en-US" b="1" dirty="0"/>
          </a:p>
        </p:txBody>
      </p:sp>
      <p:sp>
        <p:nvSpPr>
          <p:cNvPr id="3" name="Content Placeholder 2"/>
          <p:cNvSpPr>
            <a:spLocks noGrp="1"/>
          </p:cNvSpPr>
          <p:nvPr>
            <p:ph idx="1"/>
          </p:nvPr>
        </p:nvSpPr>
        <p:spPr/>
        <p:txBody>
          <a:bodyPr>
            <a:normAutofit fontScale="92500" lnSpcReduction="20000"/>
          </a:bodyPr>
          <a:lstStyle/>
          <a:p>
            <a:pPr marL="64008" indent="0" algn="just">
              <a:buNone/>
            </a:pPr>
            <a:r>
              <a:rPr lang="en-US" dirty="0" smtClean="0"/>
              <a:t>This </a:t>
            </a:r>
            <a:r>
              <a:rPr lang="en-US" dirty="0"/>
              <a:t>form of leadership normally exists where there are various cultures in the society. This leadership has also industrialized as a way to recognize front runners who work in the contemporary globalized market.</a:t>
            </a:r>
          </a:p>
          <a:p>
            <a:pPr marL="64008" indent="0" algn="just">
              <a:buNone/>
            </a:pPr>
            <a:endParaRPr lang="en-US" dirty="0"/>
          </a:p>
          <a:p>
            <a:pPr marL="64008" indent="0" algn="just">
              <a:buNone/>
            </a:pPr>
            <a:r>
              <a:rPr lang="en-US" dirty="0"/>
              <a:t>Organizations, particularly international ones require leaders who can effectively adjust their leadership to work in different environs. Most of the leaderships observed in the United States are cross-cultural because of the different cultures that live and work there.</a:t>
            </a:r>
          </a:p>
        </p:txBody>
      </p:sp>
    </p:spTree>
    <p:extLst>
      <p:ext uri="{BB962C8B-B14F-4D97-AF65-F5344CB8AC3E}">
        <p14:creationId xmlns:p14="http://schemas.microsoft.com/office/powerpoint/2010/main" val="1557535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Facilitative Leadership</a:t>
            </a:r>
            <a:r>
              <a:rPr lang="en-US" dirty="0"/>
              <a:t/>
            </a:r>
            <a:br>
              <a:rPr lang="en-US" dirty="0"/>
            </a:br>
            <a:endParaRPr lang="en-US" dirty="0"/>
          </a:p>
        </p:txBody>
      </p:sp>
      <p:sp>
        <p:nvSpPr>
          <p:cNvPr id="3" name="Content Placeholder 2"/>
          <p:cNvSpPr>
            <a:spLocks noGrp="1"/>
          </p:cNvSpPr>
          <p:nvPr>
            <p:ph idx="1"/>
          </p:nvPr>
        </p:nvSpPr>
        <p:spPr/>
        <p:txBody>
          <a:bodyPr/>
          <a:lstStyle/>
          <a:p>
            <a:pPr marL="64008" indent="0" algn="just">
              <a:buNone/>
            </a:pPr>
            <a:r>
              <a:rPr lang="en-US" dirty="0" smtClean="0"/>
              <a:t>Facilitative </a:t>
            </a:r>
            <a:r>
              <a:rPr lang="en-US" dirty="0"/>
              <a:t>leadership is too dependent on measurements and outcomes – not a skill, although it takes much skill to master. The effectiveness of a group is directly related to the efficacy of its process. If the group is high functioning, the facilitative leader uses a light hand on the process.</a:t>
            </a:r>
          </a:p>
        </p:txBody>
      </p:sp>
    </p:spTree>
    <p:extLst>
      <p:ext uri="{BB962C8B-B14F-4D97-AF65-F5344CB8AC3E}">
        <p14:creationId xmlns:p14="http://schemas.microsoft.com/office/powerpoint/2010/main" val="3503281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Laissez-faire Leadership</a:t>
            </a:r>
            <a:r>
              <a:rPr lang="en-US" dirty="0"/>
              <a:t/>
            </a:r>
            <a:br>
              <a:rPr lang="en-US" dirty="0"/>
            </a:br>
            <a:endParaRPr lang="en-US" dirty="0"/>
          </a:p>
        </p:txBody>
      </p:sp>
      <p:sp>
        <p:nvSpPr>
          <p:cNvPr id="3" name="Content Placeholder 2"/>
          <p:cNvSpPr>
            <a:spLocks noGrp="1"/>
          </p:cNvSpPr>
          <p:nvPr>
            <p:ph idx="1"/>
          </p:nvPr>
        </p:nvSpPr>
        <p:spPr/>
        <p:txBody>
          <a:bodyPr/>
          <a:lstStyle/>
          <a:p>
            <a:pPr marL="64008" indent="0" algn="just">
              <a:buNone/>
            </a:pPr>
            <a:r>
              <a:rPr lang="en-US" dirty="0"/>
              <a:t> </a:t>
            </a:r>
            <a:endParaRPr lang="en-US" dirty="0" smtClean="0"/>
          </a:p>
          <a:p>
            <a:pPr marL="64008" indent="0" algn="just">
              <a:buNone/>
            </a:pPr>
            <a:r>
              <a:rPr lang="en-US" dirty="0"/>
              <a:t>T</a:t>
            </a:r>
            <a:r>
              <a:rPr lang="en-US" dirty="0" smtClean="0"/>
              <a:t>his </a:t>
            </a:r>
            <a:r>
              <a:rPr lang="en-US" dirty="0"/>
              <a:t>kind of leadership has been consistently found to be the least satisfying and least effective management </a:t>
            </a:r>
            <a:r>
              <a:rPr lang="en-US" dirty="0" smtClean="0"/>
              <a:t>style.</a:t>
            </a:r>
          </a:p>
          <a:p>
            <a:pPr marL="64008" indent="0" algn="just" fontAlgn="base">
              <a:buNone/>
            </a:pPr>
            <a:r>
              <a:rPr lang="en-US" dirty="0"/>
              <a:t> </a:t>
            </a:r>
            <a:r>
              <a:rPr lang="en-US" dirty="0" smtClean="0"/>
              <a:t>Laissez-faire </a:t>
            </a:r>
            <a:r>
              <a:rPr lang="en-US" dirty="0"/>
              <a:t>leadership gives authority to employees</a:t>
            </a:r>
          </a:p>
          <a:p>
            <a:pPr marL="64008" indent="0">
              <a:buNone/>
            </a:pPr>
            <a:endParaRPr lang="en-US" dirty="0"/>
          </a:p>
        </p:txBody>
      </p:sp>
    </p:spTree>
    <p:extLst>
      <p:ext uri="{BB962C8B-B14F-4D97-AF65-F5344CB8AC3E}">
        <p14:creationId xmlns:p14="http://schemas.microsoft.com/office/powerpoint/2010/main" val="3922302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Coaching Leadership</a:t>
            </a:r>
            <a:br>
              <a:rPr lang="en-US" b="1" u="sng" dirty="0"/>
            </a:br>
            <a:endParaRPr lang="en-US" b="1" u="sng" dirty="0"/>
          </a:p>
        </p:txBody>
      </p:sp>
      <p:sp>
        <p:nvSpPr>
          <p:cNvPr id="3" name="Content Placeholder 2"/>
          <p:cNvSpPr>
            <a:spLocks noGrp="1"/>
          </p:cNvSpPr>
          <p:nvPr>
            <p:ph idx="1"/>
          </p:nvPr>
        </p:nvSpPr>
        <p:spPr/>
        <p:txBody>
          <a:bodyPr>
            <a:normAutofit/>
          </a:bodyPr>
          <a:lstStyle/>
          <a:p>
            <a:pPr marL="64008" indent="0" algn="just" fontAlgn="base">
              <a:buNone/>
            </a:pPr>
            <a:r>
              <a:rPr lang="en-US" dirty="0" smtClean="0"/>
              <a:t>Coaching </a:t>
            </a:r>
            <a:r>
              <a:rPr lang="en-US" dirty="0"/>
              <a:t>leadership involves teaching and supervising followers. A coaching leader is highly operational in setting where results/ performance require improvement. Basically, in this kind of leadership, followers are helped to improve their skills. Coaching leadership does the following: motivates followers, inspires followers and encourages followers.</a:t>
            </a:r>
          </a:p>
          <a:p>
            <a:endParaRPr lang="en-US" dirty="0"/>
          </a:p>
        </p:txBody>
      </p:sp>
    </p:spTree>
    <p:extLst>
      <p:ext uri="{BB962C8B-B14F-4D97-AF65-F5344CB8AC3E}">
        <p14:creationId xmlns:p14="http://schemas.microsoft.com/office/powerpoint/2010/main" val="3551717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4008" indent="0">
              <a:buNone/>
            </a:pPr>
            <a:r>
              <a:rPr lang="en-US" sz="11500" b="1" u="sng" dirty="0" smtClean="0">
                <a:solidFill>
                  <a:schemeClr val="accent1">
                    <a:lumMod val="75000"/>
                  </a:schemeClr>
                </a:solidFill>
              </a:rPr>
              <a:t>Thank You </a:t>
            </a:r>
            <a:endParaRPr lang="en-US" sz="11500" b="1" u="sng" dirty="0">
              <a:solidFill>
                <a:schemeClr val="accent1">
                  <a:lumMod val="75000"/>
                </a:schemeClr>
              </a:solidFill>
            </a:endParaRPr>
          </a:p>
        </p:txBody>
      </p:sp>
    </p:spTree>
    <p:extLst>
      <p:ext uri="{BB962C8B-B14F-4D97-AF65-F5344CB8AC3E}">
        <p14:creationId xmlns:p14="http://schemas.microsoft.com/office/powerpoint/2010/main" val="102859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Definition </a:t>
            </a:r>
            <a:endParaRPr lang="en-US" b="1" dirty="0">
              <a:solidFill>
                <a:schemeClr val="bg1"/>
              </a:solidFill>
            </a:endParaRPr>
          </a:p>
        </p:txBody>
      </p:sp>
      <p:sp>
        <p:nvSpPr>
          <p:cNvPr id="3" name="Content Placeholder 2"/>
          <p:cNvSpPr>
            <a:spLocks noGrp="1"/>
          </p:cNvSpPr>
          <p:nvPr>
            <p:ph idx="1"/>
          </p:nvPr>
        </p:nvSpPr>
        <p:spPr/>
        <p:txBody>
          <a:bodyPr>
            <a:normAutofit/>
          </a:bodyPr>
          <a:lstStyle/>
          <a:p>
            <a:pPr marL="64008" indent="0">
              <a:buNone/>
            </a:pPr>
            <a:r>
              <a:rPr lang="en-US" dirty="0"/>
              <a:t>T</a:t>
            </a:r>
            <a:r>
              <a:rPr lang="en-US" dirty="0" smtClean="0"/>
              <a:t>he </a:t>
            </a:r>
            <a:r>
              <a:rPr lang="en-US" dirty="0"/>
              <a:t>person who leads or commands a group, organization, or country</a:t>
            </a:r>
            <a:r>
              <a:rPr lang="en-US" dirty="0" smtClean="0"/>
              <a:t>.</a:t>
            </a:r>
          </a:p>
          <a:p>
            <a:pPr marL="64008" indent="0">
              <a:buNone/>
            </a:pPr>
            <a:r>
              <a:rPr lang="en-US" dirty="0"/>
              <a:t>Every team needs leadership. In difficult times players are left searching out the leaders in their team, but not everyone can pick up to the baton and lead a team away from a testing period.</a:t>
            </a:r>
          </a:p>
          <a:p>
            <a:pPr marL="64008" indent="0">
              <a:buNone/>
            </a:pPr>
            <a:r>
              <a:rPr lang="en-US"/>
              <a:t> </a:t>
            </a:r>
            <a:r>
              <a:rPr lang="en-US" smtClean="0"/>
              <a:t>It </a:t>
            </a:r>
            <a:r>
              <a:rPr lang="en-US" dirty="0"/>
              <a:t>takes a special range of characteristics to excel as a sports leader. </a:t>
            </a:r>
          </a:p>
          <a:p>
            <a:pPr marL="64008" indent="0">
              <a:buNone/>
            </a:pPr>
            <a:endParaRPr lang="en-US" dirty="0"/>
          </a:p>
        </p:txBody>
      </p:sp>
    </p:spTree>
    <p:extLst>
      <p:ext uri="{BB962C8B-B14F-4D97-AF65-F5344CB8AC3E}">
        <p14:creationId xmlns:p14="http://schemas.microsoft.com/office/powerpoint/2010/main" val="2753913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bg1"/>
                </a:solidFill>
              </a:rPr>
              <a:t>Difference between leaders and bosses</a:t>
            </a:r>
            <a:endParaRPr lang="en-US" b="1" dirty="0">
              <a:solidFill>
                <a:schemeClr val="bg1"/>
              </a:solidFill>
            </a:endParaRPr>
          </a:p>
        </p:txBody>
      </p:sp>
      <p:sp>
        <p:nvSpPr>
          <p:cNvPr id="3" name="Content Placeholder 2"/>
          <p:cNvSpPr>
            <a:spLocks noGrp="1"/>
          </p:cNvSpPr>
          <p:nvPr>
            <p:ph idx="1"/>
          </p:nvPr>
        </p:nvSpPr>
        <p:spPr/>
        <p:txBody>
          <a:bodyPr/>
          <a:lstStyle/>
          <a:p>
            <a:pPr marL="64008"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9050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8739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762000"/>
            <a:ext cx="7543800" cy="53755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8735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normAutofit fontScale="92500" lnSpcReduction="10000"/>
          </a:bodyPr>
          <a:lstStyle/>
          <a:p>
            <a:pPr marL="64008" indent="0" algn="just" fontAlgn="base">
              <a:buNone/>
            </a:pPr>
            <a:r>
              <a:rPr lang="en-US" dirty="0">
                <a:solidFill>
                  <a:schemeClr val="bg1"/>
                </a:solidFill>
              </a:rPr>
              <a:t> leadership style is the way a person uses power to </a:t>
            </a:r>
            <a:r>
              <a:rPr lang="en-US" dirty="0" smtClean="0">
                <a:solidFill>
                  <a:schemeClr val="bg1"/>
                </a:solidFill>
              </a:rPr>
              <a:t>le.</a:t>
            </a:r>
            <a:r>
              <a:rPr lang="en-US" dirty="0">
                <a:solidFill>
                  <a:schemeClr val="bg1"/>
                </a:solidFill>
              </a:rPr>
              <a:t> . The most appropriate leadership style depends on the function of the leader, the followers and the situation.</a:t>
            </a:r>
          </a:p>
          <a:p>
            <a:pPr marL="64008" indent="0" algn="just" fontAlgn="base">
              <a:buNone/>
            </a:pPr>
            <a:r>
              <a:rPr lang="en-US" dirty="0">
                <a:solidFill>
                  <a:schemeClr val="bg1"/>
                </a:solidFill>
              </a:rPr>
              <a:t>Some leaders cannot work comfortably with a high degree of followers’ participation in decision making. Some employers lack the ability or the desire to assume responsibility. Furthermore, the specific situation helps determine the most effective style of interactions. Sometimes leaders must handle problems that require immediate solutions without consulting followers.</a:t>
            </a:r>
          </a:p>
          <a:p>
            <a:pPr marL="64008" indent="0" algn="just">
              <a:buNone/>
            </a:pPr>
            <a:r>
              <a:rPr lang="en-US" dirty="0" smtClean="0">
                <a:solidFill>
                  <a:schemeClr val="bg1"/>
                </a:solidFill>
              </a:rPr>
              <a:t>ad </a:t>
            </a:r>
            <a:r>
              <a:rPr lang="en-US" dirty="0">
                <a:solidFill>
                  <a:schemeClr val="bg1"/>
                </a:solidFill>
              </a:rPr>
              <a:t>other people</a:t>
            </a:r>
          </a:p>
        </p:txBody>
      </p:sp>
    </p:spTree>
    <p:extLst>
      <p:ext uri="{BB962C8B-B14F-4D97-AF65-F5344CB8AC3E}">
        <p14:creationId xmlns:p14="http://schemas.microsoft.com/office/powerpoint/2010/main" val="3148651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66526"/>
          </a:xfrm>
        </p:spPr>
        <p:txBody>
          <a:bodyPr>
            <a:normAutofit fontScale="90000"/>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What </a:t>
            </a:r>
            <a:r>
              <a:rPr lang="en-US" b="1" dirty="0">
                <a:solidFill>
                  <a:schemeClr val="bg1"/>
                </a:solidFill>
              </a:rPr>
              <a:t>are Different Leadership Styles?</a:t>
            </a:r>
            <a:r>
              <a:rPr lang="en-US" dirty="0"/>
              <a:t/>
            </a:r>
            <a:br>
              <a:rPr lang="en-US" dirty="0"/>
            </a:br>
            <a:endParaRPr lang="en-US" dirty="0"/>
          </a:p>
        </p:txBody>
      </p:sp>
      <p:sp>
        <p:nvSpPr>
          <p:cNvPr id="3" name="Content Placeholder 2"/>
          <p:cNvSpPr>
            <a:spLocks noGrp="1"/>
          </p:cNvSpPr>
          <p:nvPr>
            <p:ph idx="1"/>
          </p:nvPr>
        </p:nvSpPr>
        <p:spPr/>
        <p:txBody>
          <a:bodyPr/>
          <a:lstStyle/>
          <a:p>
            <a:pPr marL="64008" indent="0" algn="just">
              <a:buNone/>
            </a:pPr>
            <a:r>
              <a:rPr lang="en-US" dirty="0" smtClean="0">
                <a:solidFill>
                  <a:schemeClr val="bg1"/>
                </a:solidFill>
              </a:rPr>
              <a:t>We </a:t>
            </a:r>
            <a:r>
              <a:rPr lang="en-US" dirty="0">
                <a:solidFill>
                  <a:schemeClr val="bg1"/>
                </a:solidFill>
              </a:rPr>
              <a:t>have covered 12 different types of ways people tend to lead organizations or other people. Not all of these styles would deem fit for all kind of situations, you can read them through to see which one fits right to your company or situation.</a:t>
            </a:r>
          </a:p>
        </p:txBody>
      </p:sp>
    </p:spTree>
    <p:extLst>
      <p:ext uri="{BB962C8B-B14F-4D97-AF65-F5344CB8AC3E}">
        <p14:creationId xmlns:p14="http://schemas.microsoft.com/office/powerpoint/2010/main" val="912809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52400"/>
            <a:ext cx="8229600" cy="6302375"/>
          </a:xfrm>
        </p:spPr>
        <p:txBody>
          <a:bodyPr>
            <a:normAutofit fontScale="92500" lnSpcReduction="10000"/>
          </a:bodyPr>
          <a:lstStyle/>
          <a:p>
            <a:pPr marL="64008" indent="0" algn="ctr">
              <a:buNone/>
            </a:pPr>
            <a:r>
              <a:rPr lang="en-US" sz="3900" b="1" u="sng" dirty="0">
                <a:solidFill>
                  <a:schemeClr val="accent1">
                    <a:lumMod val="75000"/>
                  </a:schemeClr>
                </a:solidFill>
              </a:rPr>
              <a:t>Autocratic Leadership</a:t>
            </a:r>
          </a:p>
          <a:p>
            <a:pPr marL="64008" indent="0" algn="just">
              <a:buNone/>
            </a:pPr>
            <a:r>
              <a:rPr lang="en-US" dirty="0">
                <a:solidFill>
                  <a:schemeClr val="bg1"/>
                </a:solidFill>
              </a:rPr>
              <a:t>Autocratic leadership style is centered on the boss. In this leadership the leader holds all authority and responsibility. In this leadership, leaders make decisions on their own without consulting subordinates. They reach decisions, communicate them to subordinates and expect prompt implementation. Autocratic work environment does normally have little or no flexibility.</a:t>
            </a:r>
          </a:p>
          <a:p>
            <a:pPr marL="64008" indent="0" algn="just">
              <a:buNone/>
            </a:pPr>
            <a:r>
              <a:rPr lang="en-US" dirty="0" smtClean="0">
                <a:solidFill>
                  <a:schemeClr val="bg1"/>
                </a:solidFill>
              </a:rPr>
              <a:t>In </a:t>
            </a:r>
            <a:r>
              <a:rPr lang="en-US" dirty="0">
                <a:solidFill>
                  <a:schemeClr val="bg1"/>
                </a:solidFill>
              </a:rPr>
              <a:t>this kind of leadership, guidelines, procedures and policies are all natural additions of an autocratic leader. Statistically, there are very few situations that can actually support autocratic leadership.</a:t>
            </a:r>
          </a:p>
        </p:txBody>
      </p:sp>
    </p:spTree>
    <p:extLst>
      <p:ext uri="{BB962C8B-B14F-4D97-AF65-F5344CB8AC3E}">
        <p14:creationId xmlns:p14="http://schemas.microsoft.com/office/powerpoint/2010/main" val="304615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02408"/>
          </a:xfrm>
        </p:spPr>
        <p:txBody>
          <a:bodyPr>
            <a:normAutofit fontScale="92500" lnSpcReduction="10000"/>
          </a:bodyPr>
          <a:lstStyle/>
          <a:p>
            <a:pPr marL="64008" indent="0" algn="ctr">
              <a:buNone/>
            </a:pPr>
            <a:r>
              <a:rPr lang="en-US" sz="3900" b="1" u="sng" dirty="0">
                <a:solidFill>
                  <a:schemeClr val="accent1">
                    <a:lumMod val="75000"/>
                  </a:schemeClr>
                </a:solidFill>
              </a:rPr>
              <a:t>Democratic Leadership</a:t>
            </a:r>
          </a:p>
          <a:p>
            <a:pPr marL="64008" indent="0" algn="just">
              <a:buNone/>
            </a:pPr>
            <a:r>
              <a:rPr lang="en-US" dirty="0">
                <a:solidFill>
                  <a:schemeClr val="bg1"/>
                </a:solidFill>
              </a:rPr>
              <a:t>In this leadership style, subordinates are involved in making decisions. Unlike autocratic, this headship is centered on subordinates’ contributions. The democratic leader holds final responsibility, but he or she is known to delegate authority to other people, who determine </a:t>
            </a:r>
            <a:r>
              <a:rPr lang="en-US" dirty="0" smtClean="0">
                <a:solidFill>
                  <a:schemeClr val="bg1"/>
                </a:solidFill>
              </a:rPr>
              <a:t>sports </a:t>
            </a:r>
            <a:r>
              <a:rPr lang="en-US" dirty="0">
                <a:solidFill>
                  <a:schemeClr val="bg1"/>
                </a:solidFill>
              </a:rPr>
              <a:t>projects</a:t>
            </a:r>
            <a:r>
              <a:rPr lang="en-US" dirty="0" smtClean="0">
                <a:solidFill>
                  <a:schemeClr val="bg1"/>
                </a:solidFill>
              </a:rPr>
              <a:t>.</a:t>
            </a:r>
            <a:r>
              <a:rPr lang="en-US" dirty="0">
                <a:solidFill>
                  <a:schemeClr val="bg1"/>
                </a:solidFill>
              </a:rPr>
              <a:t> The most unique feature of this leadership is that communication is active upward and downward. With respect to statistics, democratic leadership is one of the most preferred leadership, and it entails the following: fairness, competence, creativity, courage, intelligence and honesty.</a:t>
            </a:r>
            <a:endParaRPr lang="en-US" dirty="0">
              <a:solidFill>
                <a:schemeClr val="bg1"/>
              </a:solidFill>
            </a:endParaRPr>
          </a:p>
        </p:txBody>
      </p:sp>
    </p:spTree>
    <p:extLst>
      <p:ext uri="{BB962C8B-B14F-4D97-AF65-F5344CB8AC3E}">
        <p14:creationId xmlns:p14="http://schemas.microsoft.com/office/powerpoint/2010/main" val="4216204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t>Transformational Leadership</a:t>
            </a:r>
            <a:br>
              <a:rPr lang="en-US" b="1" i="1" u="sng" dirty="0"/>
            </a:br>
            <a:endParaRPr lang="en-US" b="1" i="1" u="sng" dirty="0"/>
          </a:p>
        </p:txBody>
      </p:sp>
      <p:sp>
        <p:nvSpPr>
          <p:cNvPr id="3" name="Content Placeholder 2"/>
          <p:cNvSpPr>
            <a:spLocks noGrp="1"/>
          </p:cNvSpPr>
          <p:nvPr>
            <p:ph idx="1"/>
          </p:nvPr>
        </p:nvSpPr>
        <p:spPr/>
        <p:txBody>
          <a:bodyPr>
            <a:normAutofit fontScale="92500"/>
          </a:bodyPr>
          <a:lstStyle/>
          <a:p>
            <a:pPr marL="64008" indent="0">
              <a:buNone/>
            </a:pPr>
            <a:r>
              <a:rPr lang="en-US" dirty="0" smtClean="0"/>
              <a:t>Unlike </a:t>
            </a:r>
            <a:r>
              <a:rPr lang="en-US" dirty="0"/>
              <a:t>other leadership styles, transformational leadership is all about initiating change in organizations, groups, oneself and others.</a:t>
            </a:r>
          </a:p>
          <a:p>
            <a:endParaRPr lang="en-US" dirty="0"/>
          </a:p>
          <a:p>
            <a:pPr marL="64008" indent="0">
              <a:buNone/>
            </a:pPr>
            <a:r>
              <a:rPr lang="en-US" dirty="0"/>
              <a:t>Transformational leaders motivate others to do more than they originally intended and often even more than they thought possible. They set more challenging expectations and typically achieve higher performance.</a:t>
            </a:r>
          </a:p>
        </p:txBody>
      </p:sp>
    </p:spTree>
    <p:extLst>
      <p:ext uri="{BB962C8B-B14F-4D97-AF65-F5344CB8AC3E}">
        <p14:creationId xmlns:p14="http://schemas.microsoft.com/office/powerpoint/2010/main" val="14729612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14</TotalTime>
  <Words>707</Words>
  <Application>Microsoft Office PowerPoint</Application>
  <PresentationFormat>On-screen Show (4:3)</PresentationFormat>
  <Paragraphs>42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Verve</vt:lpstr>
      <vt:lpstr>Leadership in Sports </vt:lpstr>
      <vt:lpstr>Definition </vt:lpstr>
      <vt:lpstr>Difference between leaders and bosses</vt:lpstr>
      <vt:lpstr>PowerPoint Presentation</vt:lpstr>
      <vt:lpstr>PowerPoint Presentation</vt:lpstr>
      <vt:lpstr> What are Different Leadership Styles? </vt:lpstr>
      <vt:lpstr>PowerPoint Presentation</vt:lpstr>
      <vt:lpstr>PowerPoint Presentation</vt:lpstr>
      <vt:lpstr>Transformational Leadership </vt:lpstr>
      <vt:lpstr>Team Leadership </vt:lpstr>
      <vt:lpstr>Cross-Cultural Leadership </vt:lpstr>
      <vt:lpstr>Facilitative Leadership </vt:lpstr>
      <vt:lpstr>Laissez-faire Leadership </vt:lpstr>
      <vt:lpstr>Coaching Leadership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in Sports </dc:title>
  <dc:creator/>
  <cp:lastModifiedBy>Admin Sport</cp:lastModifiedBy>
  <cp:revision>3</cp:revision>
  <dcterms:created xsi:type="dcterms:W3CDTF">2006-08-16T00:00:00Z</dcterms:created>
  <dcterms:modified xsi:type="dcterms:W3CDTF">2019-01-24T09:14:18Z</dcterms:modified>
</cp:coreProperties>
</file>